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varScale="1">
        <p:scale>
          <a:sx n="111" d="100"/>
          <a:sy n="111" d="100"/>
        </p:scale>
        <p:origin x="-161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39D753-C878-4F28-9693-6396902F424B}"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l-GR"/>
        </a:p>
      </dgm:t>
    </dgm:pt>
    <dgm:pt modelId="{A2449695-7625-49DD-9C89-395C51A525CA}">
      <dgm:prSet phldrT="[Κείμενο]"/>
      <dgm:spPr/>
      <dgm:t>
        <a:bodyPr/>
        <a:lstStyle/>
        <a:p>
          <a:r>
            <a:rPr lang="el-GR" dirty="0" smtClean="0"/>
            <a:t>Ευκολία στις μετακινήσεις</a:t>
          </a:r>
          <a:endParaRPr lang="el-GR" dirty="0"/>
        </a:p>
      </dgm:t>
    </dgm:pt>
    <dgm:pt modelId="{4B9FAAB9-D8A0-485F-863B-583C34032F64}" type="parTrans" cxnId="{5889CBCC-DA3B-46BD-AD9F-2493B7E0F83E}">
      <dgm:prSet/>
      <dgm:spPr/>
      <dgm:t>
        <a:bodyPr/>
        <a:lstStyle/>
        <a:p>
          <a:endParaRPr lang="el-GR"/>
        </a:p>
      </dgm:t>
    </dgm:pt>
    <dgm:pt modelId="{99D6B7BB-882F-44AB-855B-F6703FA8257B}" type="sibTrans" cxnId="{5889CBCC-DA3B-46BD-AD9F-2493B7E0F83E}">
      <dgm:prSet/>
      <dgm:spPr/>
      <dgm:t>
        <a:bodyPr/>
        <a:lstStyle/>
        <a:p>
          <a:endParaRPr lang="el-GR"/>
        </a:p>
      </dgm:t>
    </dgm:pt>
    <dgm:pt modelId="{A83A6CCA-822F-4698-AF70-8FD5FF9E091E}">
      <dgm:prSet phldrT="[Κείμενο]"/>
      <dgm:spPr/>
      <dgm:t>
        <a:bodyPr/>
        <a:lstStyle/>
        <a:p>
          <a:r>
            <a:rPr lang="el-GR" dirty="0" smtClean="0"/>
            <a:t>Οργάνωση ζωής</a:t>
          </a:r>
          <a:endParaRPr lang="el-GR" dirty="0"/>
        </a:p>
      </dgm:t>
    </dgm:pt>
    <dgm:pt modelId="{A66BFEE9-E083-4955-B59B-AC7A245843C7}" type="parTrans" cxnId="{8093F9D2-51B5-4C2A-8534-194EB569879F}">
      <dgm:prSet/>
      <dgm:spPr/>
      <dgm:t>
        <a:bodyPr/>
        <a:lstStyle/>
        <a:p>
          <a:endParaRPr lang="el-GR"/>
        </a:p>
      </dgm:t>
    </dgm:pt>
    <dgm:pt modelId="{9E1AAA3F-329A-4DFF-B19D-4ED11A9AC92B}" type="sibTrans" cxnId="{8093F9D2-51B5-4C2A-8534-194EB569879F}">
      <dgm:prSet/>
      <dgm:spPr/>
      <dgm:t>
        <a:bodyPr/>
        <a:lstStyle/>
        <a:p>
          <a:endParaRPr lang="el-GR"/>
        </a:p>
      </dgm:t>
    </dgm:pt>
    <dgm:pt modelId="{EB898ED8-0366-4732-B2E4-94188A5A2D29}">
      <dgm:prSet phldrT="[Κείμενο]"/>
      <dgm:spPr/>
      <dgm:t>
        <a:bodyPr/>
        <a:lstStyle/>
        <a:p>
          <a:r>
            <a:rPr lang="el-GR" dirty="0" smtClean="0"/>
            <a:t>Η τροχιά της σελήνης διατηρείται γύρω από τη γη</a:t>
          </a:r>
          <a:endParaRPr lang="el-GR" dirty="0"/>
        </a:p>
      </dgm:t>
    </dgm:pt>
    <dgm:pt modelId="{1D27FCB4-CB39-4FB4-AB0D-65AD5123A4E9}" type="sibTrans" cxnId="{449F2684-572C-4368-9953-FBF6B24B2095}">
      <dgm:prSet/>
      <dgm:spPr/>
      <dgm:t>
        <a:bodyPr/>
        <a:lstStyle/>
        <a:p>
          <a:endParaRPr lang="el-GR"/>
        </a:p>
      </dgm:t>
    </dgm:pt>
    <dgm:pt modelId="{176E5A88-2AE2-4245-99E9-0AD4807D1D9D}" type="parTrans" cxnId="{449F2684-572C-4368-9953-FBF6B24B2095}">
      <dgm:prSet/>
      <dgm:spPr/>
      <dgm:t>
        <a:bodyPr/>
        <a:lstStyle/>
        <a:p>
          <a:endParaRPr lang="el-GR"/>
        </a:p>
      </dgm:t>
    </dgm:pt>
    <dgm:pt modelId="{0DEE4C69-7414-4ED4-AD22-7617A80C0F90}" type="pres">
      <dgm:prSet presAssocID="{C139D753-C878-4F28-9693-6396902F424B}" presName="composite" presStyleCnt="0">
        <dgm:presLayoutVars>
          <dgm:chMax val="5"/>
          <dgm:dir/>
          <dgm:animLvl val="ctr"/>
          <dgm:resizeHandles val="exact"/>
        </dgm:presLayoutVars>
      </dgm:prSet>
      <dgm:spPr/>
    </dgm:pt>
    <dgm:pt modelId="{093D1DE7-932A-42DA-9866-291EA4679F91}" type="pres">
      <dgm:prSet presAssocID="{C139D753-C878-4F28-9693-6396902F424B}" presName="cycle" presStyleCnt="0"/>
      <dgm:spPr/>
    </dgm:pt>
    <dgm:pt modelId="{2730B6F0-C787-4BBD-8DA0-2C7DF8250502}" type="pres">
      <dgm:prSet presAssocID="{C139D753-C878-4F28-9693-6396902F424B}" presName="centerShape" presStyleCnt="0"/>
      <dgm:spPr/>
    </dgm:pt>
    <dgm:pt modelId="{476AE428-0B1C-462F-A0CE-2549245A942D}" type="pres">
      <dgm:prSet presAssocID="{C139D753-C878-4F28-9693-6396902F424B}" presName="connSite" presStyleLbl="node1" presStyleIdx="0" presStyleCnt="4"/>
      <dgm:spPr/>
    </dgm:pt>
    <dgm:pt modelId="{A7545373-6C91-4EE8-AC1F-9448DC25F396}" type="pres">
      <dgm:prSet presAssocID="{C139D753-C878-4F28-9693-6396902F424B}" presName="visible" presStyleLbl="node1" presStyleIdx="0" presStyleCnt="4" custScaleX="148304" custScaleY="128983" custLinFactNeighborX="547" custLinFactNeighborY="-719"/>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3000" b="-3000"/>
          </a:stretch>
        </a:blipFill>
      </dgm:spPr>
    </dgm:pt>
    <dgm:pt modelId="{2ECC9E6D-95F9-49AF-AAFB-C626102E59AC}" type="pres">
      <dgm:prSet presAssocID="{4B9FAAB9-D8A0-485F-863B-583C34032F64}" presName="Name25" presStyleLbl="parChTrans1D1" presStyleIdx="0" presStyleCnt="3"/>
      <dgm:spPr/>
    </dgm:pt>
    <dgm:pt modelId="{3F640C88-6DB6-4BD2-9761-79F9AF3D9D3F}" type="pres">
      <dgm:prSet presAssocID="{A2449695-7625-49DD-9C89-395C51A525CA}" presName="node" presStyleCnt="0"/>
      <dgm:spPr/>
    </dgm:pt>
    <dgm:pt modelId="{A1D55EEC-6806-4935-AA67-CE6ACE55E830}" type="pres">
      <dgm:prSet presAssocID="{A2449695-7625-49DD-9C89-395C51A525CA}" presName="parentNode" presStyleLbl="node1" presStyleIdx="1" presStyleCnt="4" custScaleX="127555" custLinFactNeighborX="42125" custLinFactNeighborY="-141">
        <dgm:presLayoutVars>
          <dgm:chMax val="1"/>
          <dgm:bulletEnabled val="1"/>
        </dgm:presLayoutVars>
      </dgm:prSet>
      <dgm:spPr/>
    </dgm:pt>
    <dgm:pt modelId="{2AF50840-4FC3-42E9-868B-393C47DBF4AA}" type="pres">
      <dgm:prSet presAssocID="{A2449695-7625-49DD-9C89-395C51A525CA}" presName="childNode" presStyleLbl="revTx" presStyleIdx="0" presStyleCnt="0">
        <dgm:presLayoutVars>
          <dgm:bulletEnabled val="1"/>
        </dgm:presLayoutVars>
      </dgm:prSet>
      <dgm:spPr/>
      <dgm:t>
        <a:bodyPr/>
        <a:lstStyle/>
        <a:p>
          <a:endParaRPr lang="el-GR"/>
        </a:p>
      </dgm:t>
    </dgm:pt>
    <dgm:pt modelId="{59ACB290-200B-4C7B-B9C8-D7AC04D51F8C}" type="pres">
      <dgm:prSet presAssocID="{A66BFEE9-E083-4955-B59B-AC7A245843C7}" presName="Name25" presStyleLbl="parChTrans1D1" presStyleIdx="1" presStyleCnt="3"/>
      <dgm:spPr/>
    </dgm:pt>
    <dgm:pt modelId="{98BD6513-DCE8-4C40-A6CD-2A586D200F62}" type="pres">
      <dgm:prSet presAssocID="{A83A6CCA-822F-4698-AF70-8FD5FF9E091E}" presName="node" presStyleCnt="0"/>
      <dgm:spPr/>
    </dgm:pt>
    <dgm:pt modelId="{850B4E78-DE71-4684-823F-712F1D313843}" type="pres">
      <dgm:prSet presAssocID="{A83A6CCA-822F-4698-AF70-8FD5FF9E091E}" presName="parentNode" presStyleLbl="node1" presStyleIdx="2" presStyleCnt="4" custScaleX="119763" custLinFactNeighborX="55066" custLinFactNeighborY="2542">
        <dgm:presLayoutVars>
          <dgm:chMax val="1"/>
          <dgm:bulletEnabled val="1"/>
        </dgm:presLayoutVars>
      </dgm:prSet>
      <dgm:spPr/>
    </dgm:pt>
    <dgm:pt modelId="{0B710329-5280-43FB-916C-8C32589E1E31}" type="pres">
      <dgm:prSet presAssocID="{A83A6CCA-822F-4698-AF70-8FD5FF9E091E}" presName="childNode" presStyleLbl="revTx" presStyleIdx="0" presStyleCnt="0">
        <dgm:presLayoutVars>
          <dgm:bulletEnabled val="1"/>
        </dgm:presLayoutVars>
      </dgm:prSet>
      <dgm:spPr/>
      <dgm:t>
        <a:bodyPr/>
        <a:lstStyle/>
        <a:p>
          <a:endParaRPr lang="el-GR"/>
        </a:p>
      </dgm:t>
    </dgm:pt>
    <dgm:pt modelId="{ABC6A7D2-DD46-46FB-B229-1798002128B0}" type="pres">
      <dgm:prSet presAssocID="{176E5A88-2AE2-4245-99E9-0AD4807D1D9D}" presName="Name25" presStyleLbl="parChTrans1D1" presStyleIdx="2" presStyleCnt="3"/>
      <dgm:spPr/>
    </dgm:pt>
    <dgm:pt modelId="{52A8D857-1E02-4A46-9510-A9B92D89B870}" type="pres">
      <dgm:prSet presAssocID="{EB898ED8-0366-4732-B2E4-94188A5A2D29}" presName="node" presStyleCnt="0"/>
      <dgm:spPr/>
    </dgm:pt>
    <dgm:pt modelId="{6136CD2D-1F25-48FC-8B0A-1B5B38A45DCC}" type="pres">
      <dgm:prSet presAssocID="{EB898ED8-0366-4732-B2E4-94188A5A2D29}" presName="parentNode" presStyleLbl="node1" presStyleIdx="3" presStyleCnt="4" custScaleX="161894" custLinFactNeighborX="59418" custLinFactNeighborY="5226">
        <dgm:presLayoutVars>
          <dgm:chMax val="1"/>
          <dgm:bulletEnabled val="1"/>
        </dgm:presLayoutVars>
      </dgm:prSet>
      <dgm:spPr/>
      <dgm:t>
        <a:bodyPr/>
        <a:lstStyle/>
        <a:p>
          <a:endParaRPr lang="el-GR"/>
        </a:p>
      </dgm:t>
    </dgm:pt>
    <dgm:pt modelId="{FE055CE1-F7FD-4BC4-991A-1DB5FE484584}" type="pres">
      <dgm:prSet presAssocID="{EB898ED8-0366-4732-B2E4-94188A5A2D29}" presName="childNode" presStyleLbl="revTx" presStyleIdx="0" presStyleCnt="0">
        <dgm:presLayoutVars>
          <dgm:bulletEnabled val="1"/>
        </dgm:presLayoutVars>
      </dgm:prSet>
      <dgm:spPr/>
      <dgm:t>
        <a:bodyPr/>
        <a:lstStyle/>
        <a:p>
          <a:endParaRPr lang="el-GR"/>
        </a:p>
      </dgm:t>
    </dgm:pt>
  </dgm:ptLst>
  <dgm:cxnLst>
    <dgm:cxn modelId="{199560FF-AF31-4FAD-974D-94EF651C573D}" type="presOf" srcId="{A66BFEE9-E083-4955-B59B-AC7A245843C7}" destId="{59ACB290-200B-4C7B-B9C8-D7AC04D51F8C}" srcOrd="0" destOrd="0" presId="urn:microsoft.com/office/officeart/2005/8/layout/radial2"/>
    <dgm:cxn modelId="{5889CBCC-DA3B-46BD-AD9F-2493B7E0F83E}" srcId="{C139D753-C878-4F28-9693-6396902F424B}" destId="{A2449695-7625-49DD-9C89-395C51A525CA}" srcOrd="0" destOrd="0" parTransId="{4B9FAAB9-D8A0-485F-863B-583C34032F64}" sibTransId="{99D6B7BB-882F-44AB-855B-F6703FA8257B}"/>
    <dgm:cxn modelId="{D9CC6DB0-5562-4B44-B054-9E70816BCBBC}" type="presOf" srcId="{EB898ED8-0366-4732-B2E4-94188A5A2D29}" destId="{6136CD2D-1F25-48FC-8B0A-1B5B38A45DCC}" srcOrd="0" destOrd="0" presId="urn:microsoft.com/office/officeart/2005/8/layout/radial2"/>
    <dgm:cxn modelId="{449F2684-572C-4368-9953-FBF6B24B2095}" srcId="{C139D753-C878-4F28-9693-6396902F424B}" destId="{EB898ED8-0366-4732-B2E4-94188A5A2D29}" srcOrd="2" destOrd="0" parTransId="{176E5A88-2AE2-4245-99E9-0AD4807D1D9D}" sibTransId="{1D27FCB4-CB39-4FB4-AB0D-65AD5123A4E9}"/>
    <dgm:cxn modelId="{1AD8D6C9-3471-4058-BB79-662BEA004EF9}" type="presOf" srcId="{A83A6CCA-822F-4698-AF70-8FD5FF9E091E}" destId="{850B4E78-DE71-4684-823F-712F1D313843}" srcOrd="0" destOrd="0" presId="urn:microsoft.com/office/officeart/2005/8/layout/radial2"/>
    <dgm:cxn modelId="{6C4E288B-6919-4750-9209-E4F0A619DC54}" type="presOf" srcId="{A2449695-7625-49DD-9C89-395C51A525CA}" destId="{A1D55EEC-6806-4935-AA67-CE6ACE55E830}" srcOrd="0" destOrd="0" presId="urn:microsoft.com/office/officeart/2005/8/layout/radial2"/>
    <dgm:cxn modelId="{6C80F0B4-8480-434E-A0B3-11B6295FF528}" type="presOf" srcId="{C139D753-C878-4F28-9693-6396902F424B}" destId="{0DEE4C69-7414-4ED4-AD22-7617A80C0F90}" srcOrd="0" destOrd="0" presId="urn:microsoft.com/office/officeart/2005/8/layout/radial2"/>
    <dgm:cxn modelId="{8093F9D2-51B5-4C2A-8534-194EB569879F}" srcId="{C139D753-C878-4F28-9693-6396902F424B}" destId="{A83A6CCA-822F-4698-AF70-8FD5FF9E091E}" srcOrd="1" destOrd="0" parTransId="{A66BFEE9-E083-4955-B59B-AC7A245843C7}" sibTransId="{9E1AAA3F-329A-4DFF-B19D-4ED11A9AC92B}"/>
    <dgm:cxn modelId="{7BE1AE4A-F0EA-4300-8E43-1A2778C20995}" type="presOf" srcId="{176E5A88-2AE2-4245-99E9-0AD4807D1D9D}" destId="{ABC6A7D2-DD46-46FB-B229-1798002128B0}" srcOrd="0" destOrd="0" presId="urn:microsoft.com/office/officeart/2005/8/layout/radial2"/>
    <dgm:cxn modelId="{AADA2627-EC83-44DE-A7E7-4108C4D10FB8}" type="presOf" srcId="{4B9FAAB9-D8A0-485F-863B-583C34032F64}" destId="{2ECC9E6D-95F9-49AF-AAFB-C626102E59AC}" srcOrd="0" destOrd="0" presId="urn:microsoft.com/office/officeart/2005/8/layout/radial2"/>
    <dgm:cxn modelId="{2A586053-03C7-46B9-9491-17F2A4FDC080}" type="presParOf" srcId="{0DEE4C69-7414-4ED4-AD22-7617A80C0F90}" destId="{093D1DE7-932A-42DA-9866-291EA4679F91}" srcOrd="0" destOrd="0" presId="urn:microsoft.com/office/officeart/2005/8/layout/radial2"/>
    <dgm:cxn modelId="{391F230D-5A2A-4000-8D72-2C4B11308B28}" type="presParOf" srcId="{093D1DE7-932A-42DA-9866-291EA4679F91}" destId="{2730B6F0-C787-4BBD-8DA0-2C7DF8250502}" srcOrd="0" destOrd="0" presId="urn:microsoft.com/office/officeart/2005/8/layout/radial2"/>
    <dgm:cxn modelId="{46971639-9240-42BF-AEAE-E38C29B42E2B}" type="presParOf" srcId="{2730B6F0-C787-4BBD-8DA0-2C7DF8250502}" destId="{476AE428-0B1C-462F-A0CE-2549245A942D}" srcOrd="0" destOrd="0" presId="urn:microsoft.com/office/officeart/2005/8/layout/radial2"/>
    <dgm:cxn modelId="{EEF4CA7D-0F78-43EE-907A-38351684F988}" type="presParOf" srcId="{2730B6F0-C787-4BBD-8DA0-2C7DF8250502}" destId="{A7545373-6C91-4EE8-AC1F-9448DC25F396}" srcOrd="1" destOrd="0" presId="urn:microsoft.com/office/officeart/2005/8/layout/radial2"/>
    <dgm:cxn modelId="{E0B0E5B7-E46B-492F-9528-7D05264C298F}" type="presParOf" srcId="{093D1DE7-932A-42DA-9866-291EA4679F91}" destId="{2ECC9E6D-95F9-49AF-AAFB-C626102E59AC}" srcOrd="1" destOrd="0" presId="urn:microsoft.com/office/officeart/2005/8/layout/radial2"/>
    <dgm:cxn modelId="{A6B2AD99-9985-43BE-9834-9637C1656448}" type="presParOf" srcId="{093D1DE7-932A-42DA-9866-291EA4679F91}" destId="{3F640C88-6DB6-4BD2-9761-79F9AF3D9D3F}" srcOrd="2" destOrd="0" presId="urn:microsoft.com/office/officeart/2005/8/layout/radial2"/>
    <dgm:cxn modelId="{FD03F27E-92E7-4DAF-AFFA-1093D1C6F81E}" type="presParOf" srcId="{3F640C88-6DB6-4BD2-9761-79F9AF3D9D3F}" destId="{A1D55EEC-6806-4935-AA67-CE6ACE55E830}" srcOrd="0" destOrd="0" presId="urn:microsoft.com/office/officeart/2005/8/layout/radial2"/>
    <dgm:cxn modelId="{B4752CB2-D952-44ED-B6E3-F039B638D5D5}" type="presParOf" srcId="{3F640C88-6DB6-4BD2-9761-79F9AF3D9D3F}" destId="{2AF50840-4FC3-42E9-868B-393C47DBF4AA}" srcOrd="1" destOrd="0" presId="urn:microsoft.com/office/officeart/2005/8/layout/radial2"/>
    <dgm:cxn modelId="{12A92CFC-31F2-4D96-B75F-BA1B90AD7A31}" type="presParOf" srcId="{093D1DE7-932A-42DA-9866-291EA4679F91}" destId="{59ACB290-200B-4C7B-B9C8-D7AC04D51F8C}" srcOrd="3" destOrd="0" presId="urn:microsoft.com/office/officeart/2005/8/layout/radial2"/>
    <dgm:cxn modelId="{7084EB32-0134-4621-8412-C3218C4B4E4F}" type="presParOf" srcId="{093D1DE7-932A-42DA-9866-291EA4679F91}" destId="{98BD6513-DCE8-4C40-A6CD-2A586D200F62}" srcOrd="4" destOrd="0" presId="urn:microsoft.com/office/officeart/2005/8/layout/radial2"/>
    <dgm:cxn modelId="{86BA8259-3413-4E15-AC09-5AE4D6D0F7A7}" type="presParOf" srcId="{98BD6513-DCE8-4C40-A6CD-2A586D200F62}" destId="{850B4E78-DE71-4684-823F-712F1D313843}" srcOrd="0" destOrd="0" presId="urn:microsoft.com/office/officeart/2005/8/layout/radial2"/>
    <dgm:cxn modelId="{FC373F87-3DDB-4052-B121-6800C968C4F5}" type="presParOf" srcId="{98BD6513-DCE8-4C40-A6CD-2A586D200F62}" destId="{0B710329-5280-43FB-916C-8C32589E1E31}" srcOrd="1" destOrd="0" presId="urn:microsoft.com/office/officeart/2005/8/layout/radial2"/>
    <dgm:cxn modelId="{CDAB967B-2D50-4E3F-A311-67E67431740E}" type="presParOf" srcId="{093D1DE7-932A-42DA-9866-291EA4679F91}" destId="{ABC6A7D2-DD46-46FB-B229-1798002128B0}" srcOrd="5" destOrd="0" presId="urn:microsoft.com/office/officeart/2005/8/layout/radial2"/>
    <dgm:cxn modelId="{3C7A9D86-5FB9-410E-BD8C-D4A86F6C915B}" type="presParOf" srcId="{093D1DE7-932A-42DA-9866-291EA4679F91}" destId="{52A8D857-1E02-4A46-9510-A9B92D89B870}" srcOrd="6" destOrd="0" presId="urn:microsoft.com/office/officeart/2005/8/layout/radial2"/>
    <dgm:cxn modelId="{7FC645EE-B158-4B1B-B2FB-E5EC563BEA5E}" type="presParOf" srcId="{52A8D857-1E02-4A46-9510-A9B92D89B870}" destId="{6136CD2D-1F25-48FC-8B0A-1B5B38A45DCC}" srcOrd="0" destOrd="0" presId="urn:microsoft.com/office/officeart/2005/8/layout/radial2"/>
    <dgm:cxn modelId="{14CBF22B-5819-4DCF-956B-074E8F63B73F}" type="presParOf" srcId="{52A8D857-1E02-4A46-9510-A9B92D89B870}" destId="{FE055CE1-F7FD-4BC4-991A-1DB5FE484584}"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6A7D2-DD46-46FB-B229-1798002128B0}">
      <dsp:nvSpPr>
        <dsp:cNvPr id="0" name=""/>
        <dsp:cNvSpPr/>
      </dsp:nvSpPr>
      <dsp:spPr>
        <a:xfrm rot="2014082">
          <a:off x="2457677" y="2004357"/>
          <a:ext cx="736539" cy="43330"/>
        </a:xfrm>
        <a:custGeom>
          <a:avLst/>
          <a:gdLst/>
          <a:ahLst/>
          <a:cxnLst/>
          <a:rect l="0" t="0" r="0" b="0"/>
          <a:pathLst>
            <a:path>
              <a:moveTo>
                <a:pt x="0" y="21665"/>
              </a:moveTo>
              <a:lnTo>
                <a:pt x="736539" y="216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ACB290-200B-4C7B-B9C8-D7AC04D51F8C}">
      <dsp:nvSpPr>
        <dsp:cNvPr id="0" name=""/>
        <dsp:cNvSpPr/>
      </dsp:nvSpPr>
      <dsp:spPr>
        <a:xfrm rot="38650">
          <a:off x="2519066" y="1465229"/>
          <a:ext cx="865386" cy="43330"/>
        </a:xfrm>
        <a:custGeom>
          <a:avLst/>
          <a:gdLst/>
          <a:ahLst/>
          <a:cxnLst/>
          <a:rect l="0" t="0" r="0" b="0"/>
          <a:pathLst>
            <a:path>
              <a:moveTo>
                <a:pt x="0" y="21665"/>
              </a:moveTo>
              <a:lnTo>
                <a:pt x="865386" y="216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CC9E6D-95F9-49AF-AAFB-C626102E59AC}">
      <dsp:nvSpPr>
        <dsp:cNvPr id="0" name=""/>
        <dsp:cNvSpPr/>
      </dsp:nvSpPr>
      <dsp:spPr>
        <a:xfrm rot="19472943">
          <a:off x="2454067" y="879566"/>
          <a:ext cx="701524" cy="43330"/>
        </a:xfrm>
        <a:custGeom>
          <a:avLst/>
          <a:gdLst/>
          <a:ahLst/>
          <a:cxnLst/>
          <a:rect l="0" t="0" r="0" b="0"/>
          <a:pathLst>
            <a:path>
              <a:moveTo>
                <a:pt x="0" y="21665"/>
              </a:moveTo>
              <a:lnTo>
                <a:pt x="701524" y="216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545373-6C91-4EE8-AC1F-9448DC25F396}">
      <dsp:nvSpPr>
        <dsp:cNvPr id="0" name=""/>
        <dsp:cNvSpPr/>
      </dsp:nvSpPr>
      <dsp:spPr>
        <a:xfrm>
          <a:off x="900097" y="504057"/>
          <a:ext cx="2210797" cy="192277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3000" b="-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D55EEC-6806-4935-AA67-CE6ACE55E830}">
      <dsp:nvSpPr>
        <dsp:cNvPr id="0" name=""/>
        <dsp:cNvSpPr/>
      </dsp:nvSpPr>
      <dsp:spPr>
        <a:xfrm>
          <a:off x="2952327" y="2"/>
          <a:ext cx="1064467" cy="8345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l-GR" sz="800" kern="1200" dirty="0" smtClean="0"/>
            <a:t>Ευκολία στις μετακινήσεις</a:t>
          </a:r>
          <a:endParaRPr lang="el-GR" sz="800" kern="1200" dirty="0"/>
        </a:p>
      </dsp:txBody>
      <dsp:txXfrm>
        <a:off x="3108215" y="122214"/>
        <a:ext cx="752691" cy="590092"/>
      </dsp:txXfrm>
    </dsp:sp>
    <dsp:sp modelId="{850B4E78-DE71-4684-823F-712F1D313843}">
      <dsp:nvSpPr>
        <dsp:cNvPr id="0" name=""/>
        <dsp:cNvSpPr/>
      </dsp:nvSpPr>
      <dsp:spPr>
        <a:xfrm>
          <a:off x="3384380" y="1080119"/>
          <a:ext cx="999442" cy="8345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l-GR" sz="800" kern="1200" dirty="0" smtClean="0"/>
            <a:t>Οργάνωση ζωής</a:t>
          </a:r>
          <a:endParaRPr lang="el-GR" sz="800" kern="1200" dirty="0"/>
        </a:p>
      </dsp:txBody>
      <dsp:txXfrm>
        <a:off x="3530745" y="1202331"/>
        <a:ext cx="706712" cy="590092"/>
      </dsp:txXfrm>
    </dsp:sp>
    <dsp:sp modelId="{6136CD2D-1F25-48FC-8B0A-1B5B38A45DCC}">
      <dsp:nvSpPr>
        <dsp:cNvPr id="0" name=""/>
        <dsp:cNvSpPr/>
      </dsp:nvSpPr>
      <dsp:spPr>
        <a:xfrm>
          <a:off x="2917537" y="2117811"/>
          <a:ext cx="1351032" cy="83451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l-GR" sz="800" kern="1200" dirty="0" smtClean="0"/>
            <a:t>Η τροχιά της σελήνης διατηρείται γύρω από τη γη</a:t>
          </a:r>
          <a:endParaRPr lang="el-GR" sz="800" kern="1200" dirty="0"/>
        </a:p>
      </dsp:txBody>
      <dsp:txXfrm>
        <a:off x="3115391" y="2240023"/>
        <a:ext cx="955324" cy="590092"/>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50E595-C2EB-4D83-87CC-7E37CDF668AA}"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A6F464-2772-44FA-A624-4F28D0213389}" type="slidenum">
              <a:rPr lang="el-GR" smtClean="0"/>
              <a:t>‹#›</a:t>
            </a:fld>
            <a:endParaRPr lang="el-GR"/>
          </a:p>
        </p:txBody>
      </p:sp>
    </p:spTree>
    <p:extLst>
      <p:ext uri="{BB962C8B-B14F-4D97-AF65-F5344CB8AC3E}">
        <p14:creationId xmlns:p14="http://schemas.microsoft.com/office/powerpoint/2010/main" val="1073604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pic>
        <p:nvPicPr>
          <p:cNvPr id="1026" name="Picture 2" descr="C:\Users\User\Downloads\newto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520" y="5661248"/>
            <a:ext cx="1038225" cy="1100138"/>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p:cNvSpPr>
            <a:spLocks noGrp="1"/>
          </p:cNvSpPr>
          <p:nvPr>
            <p:ph type="ctrTitle"/>
          </p:nvPr>
        </p:nvSpPr>
        <p:spPr>
          <a:xfrm>
            <a:off x="685800" y="2130425"/>
            <a:ext cx="7772400" cy="1470025"/>
          </a:xfrm>
        </p:spPr>
        <p:txBody>
          <a:bodyPr/>
          <a:lstStyle>
            <a:lvl1pPr>
              <a:defRPr>
                <a:solidFill>
                  <a:srgbClr val="00B0F0"/>
                </a:solidFill>
                <a:latin typeface="Times New Roman" panose="02020603050405020304" pitchFamily="18" charset="0"/>
                <a:cs typeface="Times New Roman" panose="02020603050405020304" pitchFamily="18" charset="0"/>
              </a:defRPr>
            </a:lvl1pPr>
          </a:lstStyle>
          <a:p>
            <a:endParaRPr lang="el-GR" dirty="0"/>
          </a:p>
        </p:txBody>
      </p:sp>
      <p:sp>
        <p:nvSpPr>
          <p:cNvPr id="3" name="Υπότιτλος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solidFill>
                <a:latin typeface="Times New Roman" panose="02020603050405020304" pitchFamily="18" charset="0"/>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l-GR" dirty="0"/>
          </a:p>
        </p:txBody>
      </p:sp>
      <p:sp>
        <p:nvSpPr>
          <p:cNvPr id="4" name="Θέση ημερομηνίας 3"/>
          <p:cNvSpPr>
            <a:spLocks noGrp="1"/>
          </p:cNvSpPr>
          <p:nvPr>
            <p:ph type="dt" sz="half" idx="10"/>
          </p:nvPr>
        </p:nvSpPr>
        <p:spPr/>
        <p:txBody>
          <a:bodyPr/>
          <a:lstStyle/>
          <a:p>
            <a:endParaRPr lang="el-GR" dirty="0"/>
          </a:p>
        </p:txBody>
      </p:sp>
      <p:sp>
        <p:nvSpPr>
          <p:cNvPr id="5" name="Θέση υποσέλιδου 4"/>
          <p:cNvSpPr>
            <a:spLocks noGrp="1"/>
          </p:cNvSpPr>
          <p:nvPr>
            <p:ph type="ftr" sz="quarter" idx="11"/>
          </p:nvPr>
        </p:nvSpPr>
        <p:spPr/>
        <p:txBody>
          <a:bodyPr/>
          <a:lstStyle>
            <a:lvl1pPr>
              <a:defRPr>
                <a:solidFill>
                  <a:schemeClr val="tx1"/>
                </a:solidFill>
                <a:latin typeface="Times New Roman" panose="02020603050405020304" pitchFamily="18" charset="0"/>
                <a:cs typeface="Times New Roman" panose="02020603050405020304" pitchFamily="18" charset="0"/>
              </a:defRPr>
            </a:lvl1pPr>
          </a:lstStyle>
          <a:p>
            <a:r>
              <a:rPr lang="el-GR" dirty="0" smtClean="0"/>
              <a:t>&lt;&lt;Η βαρύτητα&gt;&gt;</a:t>
            </a:r>
          </a:p>
          <a:p>
            <a:endParaRPr lang="el-GR" dirty="0"/>
          </a:p>
        </p:txBody>
      </p:sp>
      <p:sp>
        <p:nvSpPr>
          <p:cNvPr id="6" name="Θέση αριθμού διαφάνειας 5"/>
          <p:cNvSpPr>
            <a:spLocks noGrp="1"/>
          </p:cNvSpPr>
          <p:nvPr>
            <p:ph type="sldNum" sz="quarter" idx="12"/>
          </p:nvPr>
        </p:nvSpPr>
        <p:spPr/>
        <p:txBody>
          <a:bodyPr/>
          <a:lstStyle/>
          <a:p>
            <a:r>
              <a:rPr lang="en-US" dirty="0" smtClean="0"/>
              <a:t>#</a:t>
            </a:r>
            <a:endParaRPr lang="el-GR" dirty="0"/>
          </a:p>
        </p:txBody>
      </p:sp>
      <p:sp>
        <p:nvSpPr>
          <p:cNvPr id="7" name="Ορθογώνιο 6"/>
          <p:cNvSpPr/>
          <p:nvPr userDrawn="1"/>
        </p:nvSpPr>
        <p:spPr>
          <a:xfrm>
            <a:off x="0" y="0"/>
            <a:ext cx="9144000" cy="126876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3600" dirty="0" smtClean="0">
                <a:solidFill>
                  <a:schemeClr val="bg1"/>
                </a:solidFill>
                <a:latin typeface="Times New Roman" panose="02020603050405020304" pitchFamily="18" charset="0"/>
                <a:cs typeface="Times New Roman" panose="02020603050405020304" pitchFamily="18" charset="0"/>
              </a:rPr>
              <a:t>     </a:t>
            </a:r>
            <a:r>
              <a:rPr lang="en-US" sz="3600" dirty="0" smtClean="0">
                <a:solidFill>
                  <a:schemeClr val="bg1"/>
                </a:solidFill>
                <a:latin typeface="Times New Roman" panose="02020603050405020304" pitchFamily="18" charset="0"/>
                <a:cs typeface="Times New Roman" panose="02020603050405020304" pitchFamily="18" charset="0"/>
              </a:rPr>
              <a:t>&lt;&lt;</a:t>
            </a:r>
            <a:r>
              <a:rPr lang="el-GR" sz="3600" dirty="0" smtClean="0">
                <a:solidFill>
                  <a:schemeClr val="bg1"/>
                </a:solidFill>
                <a:latin typeface="Times New Roman" panose="02020603050405020304" pitchFamily="18" charset="0"/>
                <a:cs typeface="Times New Roman" panose="02020603050405020304" pitchFamily="18" charset="0"/>
              </a:rPr>
              <a:t>Παιδαγωγικό</a:t>
            </a:r>
            <a:r>
              <a:rPr lang="el-GR" sz="3600" baseline="0" dirty="0" smtClean="0">
                <a:solidFill>
                  <a:schemeClr val="bg1"/>
                </a:solidFill>
                <a:latin typeface="Times New Roman" panose="02020603050405020304" pitchFamily="18" charset="0"/>
                <a:cs typeface="Times New Roman" panose="02020603050405020304" pitchFamily="18" charset="0"/>
              </a:rPr>
              <a:t> τμήμα δημοτικής       εκπαίδευσης&gt;&gt;</a:t>
            </a:r>
            <a:endParaRPr lang="el-GR" sz="3600" dirty="0">
              <a:solidFill>
                <a:schemeClr val="bg1"/>
              </a:solidFill>
              <a:latin typeface="Times New Roman" panose="02020603050405020304" pitchFamily="18" charset="0"/>
              <a:cs typeface="Times New Roman" panose="02020603050405020304" pitchFamily="18" charset="0"/>
            </a:endParaRPr>
          </a:p>
        </p:txBody>
      </p:sp>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9513" y="116632"/>
            <a:ext cx="1224135" cy="107181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75721609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endParaRPr lang="el-GR"/>
          </a:p>
        </p:txBody>
      </p:sp>
      <p:sp>
        <p:nvSpPr>
          <p:cNvPr id="5" name="Θέση υποσέλιδου 4"/>
          <p:cNvSpPr>
            <a:spLocks noGrp="1"/>
          </p:cNvSpPr>
          <p:nvPr>
            <p:ph type="ftr" sz="quarter" idx="11"/>
          </p:nvPr>
        </p:nvSpPr>
        <p:spPr/>
        <p:txBody>
          <a:bodyPr/>
          <a:lstStyle/>
          <a:p>
            <a:r>
              <a:rPr lang="el-GR" smtClean="0"/>
              <a:t>&lt;&lt;Η βαρύτητα&gt;&gt; </a:t>
            </a:r>
            <a:endParaRPr lang="el-GR"/>
          </a:p>
        </p:txBody>
      </p:sp>
      <p:sp>
        <p:nvSpPr>
          <p:cNvPr id="6" name="Θέση αριθμού διαφάνειας 5"/>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37234806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endParaRPr lang="el-GR"/>
          </a:p>
        </p:txBody>
      </p:sp>
      <p:sp>
        <p:nvSpPr>
          <p:cNvPr id="5" name="Θέση υποσέλιδου 4"/>
          <p:cNvSpPr>
            <a:spLocks noGrp="1"/>
          </p:cNvSpPr>
          <p:nvPr>
            <p:ph type="ftr" sz="quarter" idx="11"/>
          </p:nvPr>
        </p:nvSpPr>
        <p:spPr/>
        <p:txBody>
          <a:bodyPr/>
          <a:lstStyle/>
          <a:p>
            <a:r>
              <a:rPr lang="el-GR" smtClean="0"/>
              <a:t>&lt;&lt;Η βαρύτητα&gt;&gt; </a:t>
            </a:r>
            <a:endParaRPr lang="el-GR"/>
          </a:p>
        </p:txBody>
      </p:sp>
      <p:sp>
        <p:nvSpPr>
          <p:cNvPr id="6" name="Θέση αριθμού διαφάνειας 5"/>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141527896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endParaRPr lang="el-GR"/>
          </a:p>
        </p:txBody>
      </p:sp>
      <p:sp>
        <p:nvSpPr>
          <p:cNvPr id="5" name="Θέση υποσέλιδου 4"/>
          <p:cNvSpPr>
            <a:spLocks noGrp="1"/>
          </p:cNvSpPr>
          <p:nvPr>
            <p:ph type="ftr" sz="quarter" idx="11"/>
          </p:nvPr>
        </p:nvSpPr>
        <p:spPr/>
        <p:txBody>
          <a:bodyPr/>
          <a:lstStyle/>
          <a:p>
            <a:r>
              <a:rPr lang="el-GR" smtClean="0"/>
              <a:t>&lt;&lt;Η βαρύτητα&gt;&gt; </a:t>
            </a:r>
            <a:endParaRPr lang="el-GR"/>
          </a:p>
        </p:txBody>
      </p:sp>
      <p:sp>
        <p:nvSpPr>
          <p:cNvPr id="6" name="Θέση αριθμού διαφάνειας 5"/>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127147501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endParaRPr lang="el-GR"/>
          </a:p>
        </p:txBody>
      </p:sp>
      <p:sp>
        <p:nvSpPr>
          <p:cNvPr id="5" name="Θέση υποσέλιδου 4"/>
          <p:cNvSpPr>
            <a:spLocks noGrp="1"/>
          </p:cNvSpPr>
          <p:nvPr>
            <p:ph type="ftr" sz="quarter" idx="11"/>
          </p:nvPr>
        </p:nvSpPr>
        <p:spPr/>
        <p:txBody>
          <a:bodyPr/>
          <a:lstStyle/>
          <a:p>
            <a:r>
              <a:rPr lang="el-GR" smtClean="0"/>
              <a:t>&lt;&lt;Η βαρύτητα&gt;&gt; </a:t>
            </a:r>
            <a:endParaRPr lang="el-GR"/>
          </a:p>
        </p:txBody>
      </p:sp>
      <p:sp>
        <p:nvSpPr>
          <p:cNvPr id="6" name="Θέση αριθμού διαφάνειας 5"/>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88269778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endParaRPr lang="el-GR"/>
          </a:p>
        </p:txBody>
      </p:sp>
      <p:sp>
        <p:nvSpPr>
          <p:cNvPr id="6" name="Θέση υποσέλιδου 5"/>
          <p:cNvSpPr>
            <a:spLocks noGrp="1"/>
          </p:cNvSpPr>
          <p:nvPr>
            <p:ph type="ftr" sz="quarter" idx="11"/>
          </p:nvPr>
        </p:nvSpPr>
        <p:spPr/>
        <p:txBody>
          <a:bodyPr/>
          <a:lstStyle/>
          <a:p>
            <a:r>
              <a:rPr lang="el-GR" smtClean="0"/>
              <a:t>&lt;&lt;Η βαρύτητα&gt;&gt; </a:t>
            </a:r>
            <a:endParaRPr lang="el-GR"/>
          </a:p>
        </p:txBody>
      </p:sp>
      <p:sp>
        <p:nvSpPr>
          <p:cNvPr id="7" name="Θέση αριθμού διαφάνειας 6"/>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104783350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endParaRPr lang="el-GR"/>
          </a:p>
        </p:txBody>
      </p:sp>
      <p:sp>
        <p:nvSpPr>
          <p:cNvPr id="8" name="Θέση υποσέλιδου 7"/>
          <p:cNvSpPr>
            <a:spLocks noGrp="1"/>
          </p:cNvSpPr>
          <p:nvPr>
            <p:ph type="ftr" sz="quarter" idx="11"/>
          </p:nvPr>
        </p:nvSpPr>
        <p:spPr/>
        <p:txBody>
          <a:bodyPr/>
          <a:lstStyle/>
          <a:p>
            <a:r>
              <a:rPr lang="el-GR" smtClean="0"/>
              <a:t>&lt;&lt;Η βαρύτητα&gt;&gt; </a:t>
            </a:r>
            <a:endParaRPr lang="el-GR"/>
          </a:p>
        </p:txBody>
      </p:sp>
      <p:sp>
        <p:nvSpPr>
          <p:cNvPr id="9" name="Θέση αριθμού διαφάνειας 8"/>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375831969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endParaRPr lang="el-GR"/>
          </a:p>
        </p:txBody>
      </p:sp>
      <p:sp>
        <p:nvSpPr>
          <p:cNvPr id="4" name="Θέση υποσέλιδου 3"/>
          <p:cNvSpPr>
            <a:spLocks noGrp="1"/>
          </p:cNvSpPr>
          <p:nvPr>
            <p:ph type="ftr" sz="quarter" idx="11"/>
          </p:nvPr>
        </p:nvSpPr>
        <p:spPr/>
        <p:txBody>
          <a:bodyPr/>
          <a:lstStyle/>
          <a:p>
            <a:r>
              <a:rPr lang="el-GR" smtClean="0"/>
              <a:t>&lt;&lt;Η βαρύτητα&gt;&gt; </a:t>
            </a:r>
            <a:endParaRPr lang="el-GR"/>
          </a:p>
        </p:txBody>
      </p:sp>
      <p:sp>
        <p:nvSpPr>
          <p:cNvPr id="5" name="Θέση αριθμού διαφάνειας 4"/>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91697768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endParaRPr lang="el-GR"/>
          </a:p>
        </p:txBody>
      </p:sp>
      <p:sp>
        <p:nvSpPr>
          <p:cNvPr id="3" name="Θέση υποσέλιδου 2"/>
          <p:cNvSpPr>
            <a:spLocks noGrp="1"/>
          </p:cNvSpPr>
          <p:nvPr>
            <p:ph type="ftr" sz="quarter" idx="11"/>
          </p:nvPr>
        </p:nvSpPr>
        <p:spPr/>
        <p:txBody>
          <a:bodyPr/>
          <a:lstStyle/>
          <a:p>
            <a:r>
              <a:rPr lang="el-GR" smtClean="0"/>
              <a:t>&lt;&lt;Η βαρύτητα&gt;&gt; </a:t>
            </a:r>
            <a:endParaRPr lang="el-GR"/>
          </a:p>
        </p:txBody>
      </p:sp>
      <p:sp>
        <p:nvSpPr>
          <p:cNvPr id="4" name="Θέση αριθμού διαφάνειας 3"/>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77816824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endParaRPr lang="el-GR"/>
          </a:p>
        </p:txBody>
      </p:sp>
      <p:sp>
        <p:nvSpPr>
          <p:cNvPr id="6" name="Θέση υποσέλιδου 5"/>
          <p:cNvSpPr>
            <a:spLocks noGrp="1"/>
          </p:cNvSpPr>
          <p:nvPr>
            <p:ph type="ftr" sz="quarter" idx="11"/>
          </p:nvPr>
        </p:nvSpPr>
        <p:spPr/>
        <p:txBody>
          <a:bodyPr/>
          <a:lstStyle/>
          <a:p>
            <a:r>
              <a:rPr lang="el-GR" smtClean="0"/>
              <a:t>&lt;&lt;Η βαρύτητα&gt;&gt; </a:t>
            </a:r>
            <a:endParaRPr lang="el-GR"/>
          </a:p>
        </p:txBody>
      </p:sp>
      <p:sp>
        <p:nvSpPr>
          <p:cNvPr id="7" name="Θέση αριθμού διαφάνειας 6"/>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293529491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endParaRPr lang="el-GR"/>
          </a:p>
        </p:txBody>
      </p:sp>
      <p:sp>
        <p:nvSpPr>
          <p:cNvPr id="6" name="Θέση υποσέλιδου 5"/>
          <p:cNvSpPr>
            <a:spLocks noGrp="1"/>
          </p:cNvSpPr>
          <p:nvPr>
            <p:ph type="ftr" sz="quarter" idx="11"/>
          </p:nvPr>
        </p:nvSpPr>
        <p:spPr/>
        <p:txBody>
          <a:bodyPr/>
          <a:lstStyle/>
          <a:p>
            <a:r>
              <a:rPr lang="el-GR" smtClean="0"/>
              <a:t>&lt;&lt;Η βαρύτητα&gt;&gt; </a:t>
            </a:r>
            <a:endParaRPr lang="el-GR"/>
          </a:p>
        </p:txBody>
      </p:sp>
      <p:sp>
        <p:nvSpPr>
          <p:cNvPr id="7" name="Θέση αριθμού διαφάνειας 6"/>
          <p:cNvSpPr>
            <a:spLocks noGrp="1"/>
          </p:cNvSpPr>
          <p:nvPr>
            <p:ph type="sldNum" sz="quarter" idx="12"/>
          </p:nvPr>
        </p:nvSpPr>
        <p:spPr/>
        <p:txBody>
          <a:bodyPr/>
          <a:lstStyle/>
          <a:p>
            <a:fld id="{86F2E603-62C0-4E09-BA4F-35808F9FC3FA}" type="slidenum">
              <a:rPr lang="el-GR" smtClean="0"/>
              <a:t>‹#›</a:t>
            </a:fld>
            <a:endParaRPr lang="el-GR"/>
          </a:p>
        </p:txBody>
      </p:sp>
    </p:spTree>
    <p:extLst>
      <p:ext uri="{BB962C8B-B14F-4D97-AF65-F5344CB8AC3E}">
        <p14:creationId xmlns:p14="http://schemas.microsoft.com/office/powerpoint/2010/main" val="24897419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&lt;&lt;Η βαρύτητα&gt;&gt; </a:t>
            </a: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F2E603-62C0-4E09-BA4F-35808F9FC3FA}" type="slidenum">
              <a:rPr lang="el-GR" smtClean="0"/>
              <a:t>‹#›</a:t>
            </a:fld>
            <a:endParaRPr lang="el-GR"/>
          </a:p>
        </p:txBody>
      </p:sp>
    </p:spTree>
    <p:extLst>
      <p:ext uri="{BB962C8B-B14F-4D97-AF65-F5344CB8AC3E}">
        <p14:creationId xmlns:p14="http://schemas.microsoft.com/office/powerpoint/2010/main" val="1461283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1331640" y="2564904"/>
            <a:ext cx="6400800" cy="2569840"/>
          </a:xfrm>
        </p:spPr>
        <p:txBody>
          <a:bodyPr>
            <a:normAutofit/>
          </a:bodyPr>
          <a:lstStyle/>
          <a:p>
            <a:r>
              <a:rPr lang="el-GR" dirty="0"/>
              <a:t>ΠΑΝΕΠΙΣΤΗΜΙΟ ΔΥΤΙΚΗΣ ΜΑΚΕΔΟΝΙΑΣ</a:t>
            </a:r>
          </a:p>
          <a:p>
            <a:r>
              <a:rPr lang="el-GR" dirty="0"/>
              <a:t>ΟΝΟΜΑ:ΜΙΝΤΗΣ ΕΥΑΓΓΕΛΟΣ</a:t>
            </a:r>
          </a:p>
          <a:p>
            <a:r>
              <a:rPr lang="el-GR" dirty="0"/>
              <a:t>ΑΕΜ:4474</a:t>
            </a:r>
          </a:p>
          <a:p>
            <a:r>
              <a:rPr lang="el-GR" dirty="0"/>
              <a:t>ΜΑΘΗΜΑ:ΠΛΗΡΟΦΟΡΙΚΗ</a:t>
            </a:r>
          </a:p>
          <a:p>
            <a:endParaRPr lang="el-GR" dirty="0"/>
          </a:p>
        </p:txBody>
      </p:sp>
      <p:sp>
        <p:nvSpPr>
          <p:cNvPr id="4" name="Θέση υποσέλιδου 3"/>
          <p:cNvSpPr>
            <a:spLocks noGrp="1"/>
          </p:cNvSpPr>
          <p:nvPr>
            <p:ph type="ftr" sz="quarter" idx="11"/>
          </p:nvPr>
        </p:nvSpPr>
        <p:spPr/>
        <p:txBody>
          <a:bodyPr/>
          <a:lstStyle/>
          <a:p>
            <a:r>
              <a:rPr lang="el-GR" smtClean="0"/>
              <a:t>&lt;&lt;Η βαρύτητα&gt;&gt;</a:t>
            </a:r>
          </a:p>
          <a:p>
            <a:endParaRPr lang="el-GR" dirty="0"/>
          </a:p>
        </p:txBody>
      </p:sp>
      <p:sp>
        <p:nvSpPr>
          <p:cNvPr id="5" name="Θέση αριθμού διαφάνειας 4"/>
          <p:cNvSpPr>
            <a:spLocks noGrp="1"/>
          </p:cNvSpPr>
          <p:nvPr>
            <p:ph type="sldNum" sz="quarter" idx="12"/>
          </p:nvPr>
        </p:nvSpPr>
        <p:spPr/>
        <p:txBody>
          <a:bodyPr/>
          <a:lstStyle/>
          <a:p>
            <a:r>
              <a:rPr lang="en-US" dirty="0" smtClean="0">
                <a:solidFill>
                  <a:schemeClr val="tx1"/>
                </a:solidFill>
              </a:rPr>
              <a:t>1</a:t>
            </a:r>
            <a:endParaRPr lang="el-GR" dirty="0">
              <a:solidFill>
                <a:schemeClr val="tx1"/>
              </a:solidFill>
            </a:endParaRPr>
          </a:p>
        </p:txBody>
      </p:sp>
    </p:spTree>
    <p:extLst>
      <p:ext uri="{BB962C8B-B14F-4D97-AF65-F5344CB8AC3E}">
        <p14:creationId xmlns:p14="http://schemas.microsoft.com/office/powerpoint/2010/main" val="197710187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700809"/>
            <a:ext cx="7772400" cy="1152128"/>
          </a:xfrm>
        </p:spPr>
        <p:txBody>
          <a:bodyPr/>
          <a:lstStyle/>
          <a:p>
            <a:r>
              <a:rPr lang="el-GR" sz="4300" dirty="0"/>
              <a:t>Η βαρύτητα</a:t>
            </a:r>
            <a:endParaRPr lang="el-GR" dirty="0"/>
          </a:p>
        </p:txBody>
      </p:sp>
      <p:sp>
        <p:nvSpPr>
          <p:cNvPr id="3" name="Υπότιτλος 2"/>
          <p:cNvSpPr>
            <a:spLocks noGrp="1"/>
          </p:cNvSpPr>
          <p:nvPr>
            <p:ph type="subTitle" idx="1"/>
          </p:nvPr>
        </p:nvSpPr>
        <p:spPr>
          <a:xfrm>
            <a:off x="1403648" y="3212976"/>
            <a:ext cx="6400800" cy="2232248"/>
          </a:xfrm>
        </p:spPr>
        <p:txBody>
          <a:bodyPr>
            <a:normAutofit fontScale="77500" lnSpcReduction="20000"/>
          </a:bodyPr>
          <a:lstStyle/>
          <a:p>
            <a:r>
              <a:rPr lang="el-GR" sz="3100" i="1" dirty="0"/>
              <a:t>Στη φυσική, βαρύτητα ονομάζεται η ιδιότητα των υλικών σωμάτων να έλκουν και να έλκονται αμοιβαία με άλλα υλικά σώματα. Η βαρύτητα στη γη έλκει τα υλικά σώματα και προκαλεί την πτώση τους στην επιφάνειά της όταν αφεθούν ελεύθερα. Η βαρύτητα είναι μία από τις τέσσερις βασικές αλληλεπιδράσεις στη φύση</a:t>
            </a:r>
            <a:r>
              <a:rPr lang="el-GR" i="1" dirty="0"/>
              <a:t>. </a:t>
            </a:r>
          </a:p>
          <a:p>
            <a:endParaRPr lang="el-GR" dirty="0"/>
          </a:p>
        </p:txBody>
      </p:sp>
      <p:sp>
        <p:nvSpPr>
          <p:cNvPr id="4" name="Θέση υποσέλιδου 3"/>
          <p:cNvSpPr>
            <a:spLocks noGrp="1"/>
          </p:cNvSpPr>
          <p:nvPr>
            <p:ph type="ftr" sz="quarter" idx="11"/>
          </p:nvPr>
        </p:nvSpPr>
        <p:spPr/>
        <p:txBody>
          <a:bodyPr/>
          <a:lstStyle/>
          <a:p>
            <a:r>
              <a:rPr lang="el-GR" smtClean="0"/>
              <a:t>&lt;&lt;Η βαρύτητα&gt;&gt;</a:t>
            </a:r>
          </a:p>
          <a:p>
            <a:endParaRPr lang="el-GR" dirty="0"/>
          </a:p>
        </p:txBody>
      </p:sp>
      <p:sp>
        <p:nvSpPr>
          <p:cNvPr id="5" name="Θέση αριθμού διαφάνειας 4"/>
          <p:cNvSpPr>
            <a:spLocks noGrp="1"/>
          </p:cNvSpPr>
          <p:nvPr>
            <p:ph type="sldNum" sz="quarter" idx="12"/>
          </p:nvPr>
        </p:nvSpPr>
        <p:spPr/>
        <p:txBody>
          <a:bodyPr/>
          <a:lstStyle/>
          <a:p>
            <a:r>
              <a:rPr lang="en-US" dirty="0">
                <a:solidFill>
                  <a:schemeClr val="tx1"/>
                </a:solidFill>
              </a:rPr>
              <a:t>2</a:t>
            </a:r>
            <a:endParaRPr lang="el-GR" dirty="0">
              <a:solidFill>
                <a:schemeClr val="tx1"/>
              </a:solidFill>
            </a:endParaRPr>
          </a:p>
        </p:txBody>
      </p:sp>
    </p:spTree>
    <p:extLst>
      <p:ext uri="{BB962C8B-B14F-4D97-AF65-F5344CB8AC3E}">
        <p14:creationId xmlns:p14="http://schemas.microsoft.com/office/powerpoint/2010/main" val="346846976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556793"/>
            <a:ext cx="7772400" cy="1368152"/>
          </a:xfrm>
        </p:spPr>
        <p:txBody>
          <a:bodyPr/>
          <a:lstStyle/>
          <a:p>
            <a:r>
              <a:rPr lang="el-GR" dirty="0" smtClean="0"/>
              <a:t>Ποιός ανακάλυψε την βαρύτητα</a:t>
            </a:r>
            <a:endParaRPr lang="el-GR" dirty="0"/>
          </a:p>
        </p:txBody>
      </p:sp>
      <p:sp>
        <p:nvSpPr>
          <p:cNvPr id="3" name="Υπότιτλος 2"/>
          <p:cNvSpPr>
            <a:spLocks noGrp="1"/>
          </p:cNvSpPr>
          <p:nvPr>
            <p:ph type="subTitle" idx="1"/>
          </p:nvPr>
        </p:nvSpPr>
        <p:spPr>
          <a:xfrm>
            <a:off x="1371600" y="3140968"/>
            <a:ext cx="6400800" cy="3024336"/>
          </a:xfrm>
        </p:spPr>
        <p:txBody>
          <a:bodyPr>
            <a:normAutofit fontScale="92500" lnSpcReduction="20000"/>
          </a:bodyPr>
          <a:lstStyle/>
          <a:p>
            <a:r>
              <a:rPr lang="el-GR" sz="2600" i="1" dirty="0" smtClean="0"/>
              <a:t>Ο Σερ Ισαάκ Νιούτον (Sir Isaac Newton, 4 Ιανουαρίου 1643 – 31 Μαρτίου 1727) ήταν Άγγλος φυσικός, μαθηματικός, αστρονόμος, φιλόσοφος, αλχημιστής και θεολόγος. Θεωρείται πατέρας της Κλασικής Φυσικής, καθώς ξεκινώντας από τις παρατηρήσεις του Γαλιλαίου αλλά και τους νόμους του Κέπλερ για την κίνηση των πλανητών διατύπωσε τους τρεις μνημειώδεις νόμους της κίνησης και τον περισπούδαστο «νόμο της βαρύτητας» </a:t>
            </a:r>
          </a:p>
          <a:p>
            <a:endParaRPr lang="el-GR" i="1" dirty="0"/>
          </a:p>
          <a:p>
            <a:endParaRPr lang="el-GR" dirty="0"/>
          </a:p>
        </p:txBody>
      </p:sp>
      <p:sp>
        <p:nvSpPr>
          <p:cNvPr id="4" name="Θέση υποσέλιδου 3"/>
          <p:cNvSpPr>
            <a:spLocks noGrp="1"/>
          </p:cNvSpPr>
          <p:nvPr>
            <p:ph type="ftr" sz="quarter" idx="11"/>
          </p:nvPr>
        </p:nvSpPr>
        <p:spPr/>
        <p:txBody>
          <a:bodyPr/>
          <a:lstStyle/>
          <a:p>
            <a:r>
              <a:rPr lang="el-GR" dirty="0" smtClean="0"/>
              <a:t>&lt;&lt;Η βαρύτητα&gt;&gt;</a:t>
            </a:r>
          </a:p>
          <a:p>
            <a:endParaRPr lang="el-GR" dirty="0"/>
          </a:p>
        </p:txBody>
      </p:sp>
      <p:sp>
        <p:nvSpPr>
          <p:cNvPr id="5" name="Θέση αριθμού διαφάνειας 4"/>
          <p:cNvSpPr>
            <a:spLocks noGrp="1"/>
          </p:cNvSpPr>
          <p:nvPr>
            <p:ph type="sldNum" sz="quarter" idx="12"/>
          </p:nvPr>
        </p:nvSpPr>
        <p:spPr/>
        <p:txBody>
          <a:bodyPr/>
          <a:lstStyle/>
          <a:p>
            <a:r>
              <a:rPr lang="en-US" dirty="0" smtClean="0">
                <a:solidFill>
                  <a:schemeClr val="tx1"/>
                </a:solidFill>
              </a:rPr>
              <a:t>3</a:t>
            </a:r>
            <a:endParaRPr lang="el-GR" dirty="0">
              <a:solidFill>
                <a:schemeClr val="tx1"/>
              </a:solidFill>
            </a:endParaRPr>
          </a:p>
        </p:txBody>
      </p:sp>
    </p:spTree>
    <p:extLst>
      <p:ext uri="{BB962C8B-B14F-4D97-AF65-F5344CB8AC3E}">
        <p14:creationId xmlns:p14="http://schemas.microsoft.com/office/powerpoint/2010/main" val="216788815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556792"/>
            <a:ext cx="7772400" cy="1470025"/>
          </a:xfrm>
        </p:spPr>
        <p:txBody>
          <a:bodyPr/>
          <a:lstStyle/>
          <a:p>
            <a:r>
              <a:rPr lang="el-GR" dirty="0" smtClean="0"/>
              <a:t>Πως μας επηρεάζει η βαρύτητα</a:t>
            </a:r>
            <a:endParaRPr lang="el-GR" dirty="0"/>
          </a:p>
        </p:txBody>
      </p:sp>
      <p:sp>
        <p:nvSpPr>
          <p:cNvPr id="4" name="Θέση υποσέλιδου 3"/>
          <p:cNvSpPr>
            <a:spLocks noGrp="1"/>
          </p:cNvSpPr>
          <p:nvPr>
            <p:ph type="ftr" sz="quarter" idx="11"/>
          </p:nvPr>
        </p:nvSpPr>
        <p:spPr/>
        <p:txBody>
          <a:bodyPr/>
          <a:lstStyle/>
          <a:p>
            <a:r>
              <a:rPr lang="el-GR" smtClean="0"/>
              <a:t>&lt;&lt;Η βαρύτητα&gt;&gt;</a:t>
            </a:r>
          </a:p>
          <a:p>
            <a:endParaRPr lang="el-GR" dirty="0"/>
          </a:p>
        </p:txBody>
      </p:sp>
      <p:sp>
        <p:nvSpPr>
          <p:cNvPr id="5" name="Θέση αριθμού διαφάνειας 4"/>
          <p:cNvSpPr>
            <a:spLocks noGrp="1"/>
          </p:cNvSpPr>
          <p:nvPr>
            <p:ph type="sldNum" sz="quarter" idx="12"/>
          </p:nvPr>
        </p:nvSpPr>
        <p:spPr/>
        <p:txBody>
          <a:bodyPr/>
          <a:lstStyle/>
          <a:p>
            <a:r>
              <a:rPr lang="en-US" dirty="0" smtClean="0">
                <a:solidFill>
                  <a:schemeClr val="tx1"/>
                </a:solidFill>
              </a:rPr>
              <a:t>4</a:t>
            </a:r>
            <a:endParaRPr lang="el-GR" dirty="0">
              <a:solidFill>
                <a:schemeClr val="tx1"/>
              </a:solidFill>
            </a:endParaRPr>
          </a:p>
        </p:txBody>
      </p:sp>
      <p:graphicFrame>
        <p:nvGraphicFramePr>
          <p:cNvPr id="6" name="Διάγραμμα 5"/>
          <p:cNvGraphicFramePr/>
          <p:nvPr>
            <p:extLst>
              <p:ext uri="{D42A27DB-BD31-4B8C-83A1-F6EECF244321}">
                <p14:modId xmlns:p14="http://schemas.microsoft.com/office/powerpoint/2010/main" val="1087679444"/>
              </p:ext>
            </p:extLst>
          </p:nvPr>
        </p:nvGraphicFramePr>
        <p:xfrm>
          <a:off x="1187624" y="2924944"/>
          <a:ext cx="6192688"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103428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340769"/>
            <a:ext cx="7772400" cy="1224136"/>
          </a:xfrm>
        </p:spPr>
        <p:txBody>
          <a:bodyPr/>
          <a:lstStyle/>
          <a:p>
            <a:r>
              <a:rPr lang="el-GR" sz="4800" dirty="0"/>
              <a:t>Η βαρύτητα στη σελήνη </a:t>
            </a:r>
            <a:endParaRPr lang="el-GR" dirty="0"/>
          </a:p>
        </p:txBody>
      </p:sp>
      <p:sp>
        <p:nvSpPr>
          <p:cNvPr id="3" name="Υπότιτλος 2"/>
          <p:cNvSpPr>
            <a:spLocks noGrp="1"/>
          </p:cNvSpPr>
          <p:nvPr>
            <p:ph type="subTitle" idx="1"/>
          </p:nvPr>
        </p:nvSpPr>
        <p:spPr>
          <a:xfrm>
            <a:off x="1371600" y="2708920"/>
            <a:ext cx="6400800" cy="3816424"/>
          </a:xfrm>
        </p:spPr>
        <p:txBody>
          <a:bodyPr>
            <a:normAutofit fontScale="85000" lnSpcReduction="20000"/>
          </a:bodyPr>
          <a:lstStyle/>
          <a:p>
            <a:pPr lvl="0" algn="l"/>
            <a:r>
              <a:rPr lang="el-GR" sz="2800" i="1" dirty="0">
                <a:solidFill>
                  <a:prstClr val="black"/>
                </a:solidFill>
              </a:rPr>
              <a:t>Η Σελήνη είναι ο μοναδικός φυσικός δορυφόρος της Γης και ο πέμπτος μεγαλύτερος φυσικός δορυφόρος του ηλιακού συστήματος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βαρυτική επίδραση στη Γη (παλιρροϊκή αλληλεπίδραση), προκαλώντας φαινόμενα όπως οι παλίρροιες, αλλά και επηρεάζοντας τον άξονα περιστροφής της. Η βαρύτητα στην επιφάνεια της Σελήνης είναι σε ένταση το 1/6 περίπου αυτής της Γης.</a:t>
            </a:r>
          </a:p>
          <a:p>
            <a:endParaRPr lang="el-GR" dirty="0"/>
          </a:p>
        </p:txBody>
      </p:sp>
      <p:sp>
        <p:nvSpPr>
          <p:cNvPr id="4" name="Θέση υποσέλιδου 3"/>
          <p:cNvSpPr>
            <a:spLocks noGrp="1"/>
          </p:cNvSpPr>
          <p:nvPr>
            <p:ph type="ftr" sz="quarter" idx="11"/>
          </p:nvPr>
        </p:nvSpPr>
        <p:spPr/>
        <p:txBody>
          <a:bodyPr/>
          <a:lstStyle/>
          <a:p>
            <a:r>
              <a:rPr lang="el-GR" smtClean="0"/>
              <a:t>&lt;&lt;Η βαρύτητα&gt;&gt;</a:t>
            </a:r>
          </a:p>
          <a:p>
            <a:endParaRPr lang="el-GR" dirty="0"/>
          </a:p>
        </p:txBody>
      </p:sp>
      <p:sp>
        <p:nvSpPr>
          <p:cNvPr id="5" name="Θέση αριθμού διαφάνειας 4"/>
          <p:cNvSpPr>
            <a:spLocks noGrp="1"/>
          </p:cNvSpPr>
          <p:nvPr>
            <p:ph type="sldNum" sz="quarter" idx="12"/>
          </p:nvPr>
        </p:nvSpPr>
        <p:spPr/>
        <p:txBody>
          <a:bodyPr/>
          <a:lstStyle/>
          <a:p>
            <a:r>
              <a:rPr lang="en-US" dirty="0">
                <a:solidFill>
                  <a:schemeClr val="tx1"/>
                </a:solidFill>
              </a:rPr>
              <a:t>5</a:t>
            </a:r>
            <a:endParaRPr lang="el-GR" dirty="0">
              <a:solidFill>
                <a:schemeClr val="tx1"/>
              </a:solidFill>
            </a:endParaRPr>
          </a:p>
        </p:txBody>
      </p:sp>
    </p:spTree>
    <p:extLst>
      <p:ext uri="{BB962C8B-B14F-4D97-AF65-F5344CB8AC3E}">
        <p14:creationId xmlns:p14="http://schemas.microsoft.com/office/powerpoint/2010/main" val="64068815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556793"/>
            <a:ext cx="7772400" cy="1296144"/>
          </a:xfrm>
        </p:spPr>
        <p:txBody>
          <a:bodyPr/>
          <a:lstStyle/>
          <a:p>
            <a:r>
              <a:rPr lang="el-GR" dirty="0" smtClean="0"/>
              <a:t>Επίλογος</a:t>
            </a:r>
            <a:endParaRPr lang="el-GR" dirty="0"/>
          </a:p>
        </p:txBody>
      </p:sp>
      <p:sp>
        <p:nvSpPr>
          <p:cNvPr id="3" name="Υπότιτλος 2"/>
          <p:cNvSpPr>
            <a:spLocks noGrp="1"/>
          </p:cNvSpPr>
          <p:nvPr>
            <p:ph type="subTitle" idx="1"/>
          </p:nvPr>
        </p:nvSpPr>
        <p:spPr>
          <a:xfrm>
            <a:off x="1403648" y="2852936"/>
            <a:ext cx="6400800" cy="1752600"/>
          </a:xfrm>
        </p:spPr>
        <p:txBody>
          <a:bodyPr>
            <a:normAutofit/>
          </a:bodyPr>
          <a:lstStyle/>
          <a:p>
            <a:r>
              <a:rPr lang="el-GR" sz="3600" dirty="0" smtClean="0"/>
              <a:t>&lt;&lt;Σας ευχαριστώ&gt;&gt;</a:t>
            </a:r>
            <a:endParaRPr lang="el-GR" sz="3600" dirty="0"/>
          </a:p>
        </p:txBody>
      </p:sp>
      <p:sp>
        <p:nvSpPr>
          <p:cNvPr id="4" name="Θέση υποσέλιδου 3"/>
          <p:cNvSpPr>
            <a:spLocks noGrp="1"/>
          </p:cNvSpPr>
          <p:nvPr>
            <p:ph type="ftr" sz="quarter" idx="11"/>
          </p:nvPr>
        </p:nvSpPr>
        <p:spPr/>
        <p:txBody>
          <a:bodyPr/>
          <a:lstStyle/>
          <a:p>
            <a:r>
              <a:rPr lang="el-GR" smtClean="0"/>
              <a:t>&lt;&lt;Η βαρύτητα&gt;&gt;</a:t>
            </a:r>
          </a:p>
          <a:p>
            <a:endParaRPr lang="el-GR" dirty="0"/>
          </a:p>
        </p:txBody>
      </p:sp>
      <p:sp>
        <p:nvSpPr>
          <p:cNvPr id="5" name="Θέση αριθμού διαφάνειας 4"/>
          <p:cNvSpPr>
            <a:spLocks noGrp="1"/>
          </p:cNvSpPr>
          <p:nvPr>
            <p:ph type="sldNum" sz="quarter" idx="12"/>
          </p:nvPr>
        </p:nvSpPr>
        <p:spPr/>
        <p:txBody>
          <a:bodyPr/>
          <a:lstStyle/>
          <a:p>
            <a:r>
              <a:rPr lang="en-US" dirty="0" smtClean="0">
                <a:solidFill>
                  <a:schemeClr val="tx1"/>
                </a:solidFill>
              </a:rPr>
              <a:t>6</a:t>
            </a:r>
            <a:endParaRPr lang="el-GR" dirty="0">
              <a:solidFill>
                <a:schemeClr val="tx1"/>
              </a:solidFill>
            </a:endParaRPr>
          </a:p>
        </p:txBody>
      </p:sp>
      <p:pic>
        <p:nvPicPr>
          <p:cNvPr id="6" name="Picture 2" descr="C:\Users\User\Downloads\eyxarist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750425"/>
            <a:ext cx="4037062" cy="2018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383631"/>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280</Words>
  <Application>Microsoft Office PowerPoint</Application>
  <PresentationFormat>Προβολή στην οθόνη (4:3)</PresentationFormat>
  <Paragraphs>28</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Παρουσίαση του PowerPoint</vt:lpstr>
      <vt:lpstr>Η βαρύτητα</vt:lpstr>
      <vt:lpstr>Ποιός ανακάλυψε την βαρύτητα</vt:lpstr>
      <vt:lpstr>Πως μας επηρεάζει η βαρύτητα</vt:lpstr>
      <vt:lpstr>Η βαρύτητα στη σελήνη </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12</cp:revision>
  <dcterms:created xsi:type="dcterms:W3CDTF">2018-04-23T15:07:55Z</dcterms:created>
  <dcterms:modified xsi:type="dcterms:W3CDTF">2018-04-23T15:35:34Z</dcterms:modified>
</cp:coreProperties>
</file>